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84"/>
  </p:notesMasterIdLst>
  <p:handoutMasterIdLst>
    <p:handoutMasterId r:id="rId85"/>
  </p:handoutMasterIdLst>
  <p:sldIdLst>
    <p:sldId id="769" r:id="rId7"/>
    <p:sldId id="1703" r:id="rId8"/>
    <p:sldId id="1527" r:id="rId9"/>
    <p:sldId id="1658" r:id="rId10"/>
    <p:sldId id="1592" r:id="rId11"/>
    <p:sldId id="1594" r:id="rId12"/>
    <p:sldId id="1625" r:id="rId13"/>
    <p:sldId id="1589" r:id="rId14"/>
    <p:sldId id="1627" r:id="rId15"/>
    <p:sldId id="1626" r:id="rId16"/>
    <p:sldId id="1628" r:id="rId17"/>
    <p:sldId id="1602" r:id="rId18"/>
    <p:sldId id="1689" r:id="rId19"/>
    <p:sldId id="1691" r:id="rId20"/>
    <p:sldId id="1692" r:id="rId21"/>
    <p:sldId id="1693" r:id="rId22"/>
    <p:sldId id="1694" r:id="rId23"/>
    <p:sldId id="1687" r:id="rId24"/>
    <p:sldId id="1688" r:id="rId25"/>
    <p:sldId id="1709" r:id="rId26"/>
    <p:sldId id="1712" r:id="rId27"/>
    <p:sldId id="1679" r:id="rId28"/>
    <p:sldId id="1696" r:id="rId29"/>
    <p:sldId id="1704" r:id="rId30"/>
    <p:sldId id="1678" r:id="rId31"/>
    <p:sldId id="1584" r:id="rId32"/>
    <p:sldId id="1682" r:id="rId33"/>
    <p:sldId id="1697" r:id="rId34"/>
    <p:sldId id="1714" r:id="rId35"/>
    <p:sldId id="1716" r:id="rId36"/>
    <p:sldId id="1717" r:id="rId37"/>
    <p:sldId id="1718" r:id="rId38"/>
    <p:sldId id="1722" r:id="rId39"/>
    <p:sldId id="1723" r:id="rId40"/>
    <p:sldId id="1725" r:id="rId41"/>
    <p:sldId id="1719" r:id="rId42"/>
    <p:sldId id="1720" r:id="rId43"/>
    <p:sldId id="1724" r:id="rId44"/>
    <p:sldId id="1715" r:id="rId45"/>
    <p:sldId id="1698" r:id="rId46"/>
    <p:sldId id="1633" r:id="rId47"/>
    <p:sldId id="1638" r:id="rId48"/>
    <p:sldId id="1647" r:id="rId49"/>
    <p:sldId id="1648" r:id="rId50"/>
    <p:sldId id="1649" r:id="rId51"/>
    <p:sldId id="1650" r:id="rId52"/>
    <p:sldId id="1634" r:id="rId53"/>
    <p:sldId id="1652" r:id="rId54"/>
    <p:sldId id="1636" r:id="rId55"/>
    <p:sldId id="1686" r:id="rId56"/>
    <p:sldId id="1653" r:id="rId57"/>
    <p:sldId id="1654" r:id="rId58"/>
    <p:sldId id="1661" r:id="rId59"/>
    <p:sldId id="268" r:id="rId60"/>
    <p:sldId id="1587" r:id="rId61"/>
    <p:sldId id="1609" r:id="rId62"/>
    <p:sldId id="1700" r:id="rId63"/>
    <p:sldId id="1701" r:id="rId64"/>
    <p:sldId id="1713" r:id="rId65"/>
    <p:sldId id="1610" r:id="rId66"/>
    <p:sldId id="1699" r:id="rId67"/>
    <p:sldId id="1707" r:id="rId68"/>
    <p:sldId id="1708" r:id="rId69"/>
    <p:sldId id="1357" r:id="rId70"/>
    <p:sldId id="1623" r:id="rId71"/>
    <p:sldId id="1683" r:id="rId72"/>
    <p:sldId id="1685" r:id="rId73"/>
    <p:sldId id="1684" r:id="rId74"/>
    <p:sldId id="1642" r:id="rId75"/>
    <p:sldId id="1641" r:id="rId76"/>
    <p:sldId id="1643" r:id="rId77"/>
    <p:sldId id="1644" r:id="rId78"/>
    <p:sldId id="1645" r:id="rId79"/>
    <p:sldId id="1585" r:id="rId80"/>
    <p:sldId id="1586" r:id="rId81"/>
    <p:sldId id="1607" r:id="rId82"/>
    <p:sldId id="1498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272" y="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microsoft.com/office/2016/11/relationships/changesInfo" Target="changesInfos/changesInfo1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viewProps" Target="view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929F-6EAC-BC41-5F06-A71B8E6AD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6EAFE-C199-76E9-64D5-2EF445260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554B4-AF7A-C521-1CE7-49912AEDA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F7B6B-8175-3D54-A48B-F90A9453E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9ECA-8C5F-8B93-CDBA-C24ED50B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0DE35-7411-DA4C-5427-F01CB687B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DF732-3795-99FA-D8D6-D335FFB94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19057-4BC9-407A-1F94-30BDAF224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97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7D15B-3555-0ACF-9928-24DE7F110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CBD1C-1FC3-959D-5DF6-23BA928D4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A72FF-6D50-143C-30B4-9B7BBAA6F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AF05B-D938-E057-346D-E545D00BF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9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14F55-CBF6-3956-5E7E-E87770C0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27B8D-1929-E4AD-D07D-099D35193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95877-419E-01B6-504D-4814639AF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C8064-3348-41F8-1C21-764708379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8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0800-505A-7D1C-2672-6781B9671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27732-CE3A-804A-332D-F2606F465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4360D-A2F8-1BED-79F5-5E92F666C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EFE07-3265-7A60-B531-D3A5DF7635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43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968DE-1D80-D588-E10C-DD2412259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C1CBF-40DF-09D1-AA61-E4102D091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F33F8F-84E9-25DE-594A-2CFC5461E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69615-8C88-6208-D76A-3334A91D3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18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B2C9A-6EA2-1D9D-0271-B1B3D748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C37DC-8582-E5AD-6365-E7406748B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4452B-C98E-6E19-EA41-D5C269F77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9333C-0E5E-266B-6E16-2E77013FC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7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10979-5CAC-F0AF-B58F-9E93470F0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64D2C-27AA-D07F-0EB1-5E39F3577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9E728-22E8-4046-CF98-64D77DA3E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362DC-E17C-6AA1-CCCF-DEA04E736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AE7E-7D7E-BFD2-A055-E5C0CBCC2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9CDDF-F10F-A528-7122-2EAE20425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3E4CF-D7A1-7F3B-A519-CDCAE36C8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16CCB-5CD5-B801-CDD6-FF559754D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48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06F9C-BCEC-B2E2-C9C3-FDFA44A2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F13BE-93C7-FA9E-1261-C5FFD9780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31461-3927-0795-6925-27A78AF89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03F59-A8D6-F8BD-8356-FEA166618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84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03B9A-DDDB-DE4C-960A-327513DCD6CA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17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0B86-EB9A-08D8-2764-23EE8D7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D4601-91F0-DE33-A703-A5173AE2A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1CE3A-01C4-E365-55EE-D2BCFC7F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91-16E6-2B3C-D50C-09F767A0C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5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0357-F925-888F-B17A-B5E81A12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529C-4811-D9F1-74B3-52AF5358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B9DCA-8641-6B31-480B-318B780E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F895-D79A-5F38-0091-3891C9641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7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6269-E293-DBE5-EBB1-2D19E280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FCD0-03C0-2869-310E-8D0E57A2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71DAB-DF0A-476F-A9D5-D4B530F14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FF4E-3119-EE34-362A-46B691EC8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52692-A3FB-231E-3079-6AFF3730D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2A519-BB98-BF88-8114-5E090738A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A4CC6-020A-8D9E-BE08-47A14C32F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75E81-B335-3621-848A-EFF3E0AF6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6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4803-EED0-1182-26B7-F8C73D0B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34BE-4756-A14B-7767-372B074F2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63CD-F248-8F6D-6D75-60C4AC52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2D65-72F8-D49E-96BE-836E3F6C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2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8D99-2870-C329-1991-E7BCF5FD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DE191-A543-AC73-55AF-1EAFB3CF6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87D84-9306-C7E0-F32B-F13EE8215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34F6-4C22-4DD0-F1ED-43F7B140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7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1/30/2026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5AA59-FC3C-8BCB-BF86-BE97C4EC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E9590A-EED5-2C4C-C838-660772670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02C3C-7689-EAFF-A749-4A7E2026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1FC2-9C37-F544-B132-F34EAB524DCD}" type="datetimeFigureOut">
              <a:rPr kumimoji="1" lang="zh-CN" altLang="en-US" smtClean="0"/>
              <a:t>2026/1/30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5CB5F4-9EAA-73E1-F775-2FC9FD78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6907F-E254-E1DF-F5DD-1A0E00E6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69923-6F79-1148-8CE1-8EAFA88443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4530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  <p:sldLayoutId id="214748412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44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hyperlink" Target="http://www.youtube.com/@neuromancer_Sci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jpeg"/><Relationship Id="rId11" Type="http://schemas.openxmlformats.org/officeDocument/2006/relationships/image" Target="../media/image78.jpeg"/><Relationship Id="rId5" Type="http://schemas.openxmlformats.org/officeDocument/2006/relationships/image" Target="../media/image72.png"/><Relationship Id="rId10" Type="http://schemas.openxmlformats.org/officeDocument/2006/relationships/image" Target="../media/image77.jpeg"/><Relationship Id="rId4" Type="http://schemas.openxmlformats.org/officeDocument/2006/relationships/image" Target="../media/image71.png"/><Relationship Id="rId9" Type="http://schemas.openxmlformats.org/officeDocument/2006/relationships/image" Target="../media/image7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gona.github.io/NeuralDAEs/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1.png"/><Relationship Id="rId7" Type="http://schemas.openxmlformats.org/officeDocument/2006/relationships/image" Target="../media/image94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Relationship Id="rId9" Type="http://schemas.openxmlformats.org/officeDocument/2006/relationships/image" Target="../media/image7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5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ARIS-JHU/Multi-Agent-DP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07.jpeg"/><Relationship Id="rId7" Type="http://schemas.openxmlformats.org/officeDocument/2006/relationships/image" Target="../media/image110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jpeg"/><Relationship Id="rId5" Type="http://schemas.openxmlformats.org/officeDocument/2006/relationships/image" Target="../media/image108.png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4.jp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jpeg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2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0.png"/><Relationship Id="rId5" Type="http://schemas.openxmlformats.org/officeDocument/2006/relationships/image" Target="../media/image1260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ithub.com/drgona/SciML-Cours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jdrgona1@jh.edu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Centrum-IntelliPhysics/PDEControl_DPC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jpeg"/><Relationship Id="rId5" Type="http://schemas.openxmlformats.org/officeDocument/2006/relationships/image" Target="../media/image108.png"/><Relationship Id="rId4" Type="http://schemas.openxmlformats.org/officeDocument/2006/relationships/image" Target="../media/image7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openxmlformats.org/officeDocument/2006/relationships/image" Target="../media/image78.jpeg"/><Relationship Id="rId7" Type="http://schemas.openxmlformats.org/officeDocument/2006/relationships/image" Target="../media/image145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jpeg"/><Relationship Id="rId9" Type="http://schemas.openxmlformats.org/officeDocument/2006/relationships/image" Target="../media/image14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10.jpeg"/><Relationship Id="rId4" Type="http://schemas.openxmlformats.org/officeDocument/2006/relationships/image" Target="../media/image4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</a:t>
            </a:r>
            <a:endParaRPr lang="en-US" sz="30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-45493" y="4749422"/>
            <a:ext cx="8830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i="1" dirty="0"/>
              <a:t>Milan Korda, Igor </a:t>
            </a:r>
            <a:r>
              <a:rPr lang="en-US" sz="1000" i="1" dirty="0" err="1"/>
              <a:t>Mezić</a:t>
            </a:r>
            <a:r>
              <a:rPr lang="en-US" sz="1000" i="1" dirty="0"/>
              <a:t>, Linear predictors for nonlinear dynamical systems: Koopman operator meets model predictive control, </a:t>
            </a:r>
            <a:r>
              <a:rPr lang="en-US" sz="1000" i="1" dirty="0" err="1"/>
              <a:t>Automatica</a:t>
            </a:r>
            <a:r>
              <a:rPr lang="en-US" sz="1000" i="1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learned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80686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662919"/>
            <a:ext cx="6630728" cy="19003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A047B7A-71D2-6D70-CDA7-16B81B0D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25658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6B83C2-0953-6A2E-AAAD-E1694B976D53}"/>
              </a:ext>
            </a:extLst>
          </p:cNvPr>
          <p:cNvSpPr/>
          <p:nvPr/>
        </p:nvSpPr>
        <p:spPr>
          <a:xfrm>
            <a:off x="6537278" y="3907809"/>
            <a:ext cx="1382973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6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67537-540B-D611-3D64-CC060FDD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CEA5F-C2AE-8FA4-C97A-1CF8970A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F466C4-DE40-0523-D1AA-A045E7FE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B94BF-AE03-ABA8-623B-01BECD9EF254}"/>
              </a:ext>
            </a:extLst>
          </p:cNvPr>
          <p:cNvSpPr txBox="1"/>
          <p:nvPr/>
        </p:nvSpPr>
        <p:spPr>
          <a:xfrm>
            <a:off x="1286224" y="312662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45AF099-0A4D-C17D-84D8-C495A44BE2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1586" y="153883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57DB4F-359A-12F9-16D3-B9AB327ECA73}"/>
              </a:ext>
            </a:extLst>
          </p:cNvPr>
          <p:cNvSpPr txBox="1"/>
          <p:nvPr/>
        </p:nvSpPr>
        <p:spPr>
          <a:xfrm>
            <a:off x="7753624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BAB5AD38-1B33-FAD1-E045-621B03E6E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753624" y="154332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A4FCE40-B01C-BAE1-5DAB-09AB036AE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018286" y="4362243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455E537F-CAAE-E5D6-3D77-31C9ECDF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391809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D72918-FB9B-6569-0222-6A2C3D7F1C89}"/>
              </a:ext>
            </a:extLst>
          </p:cNvPr>
          <p:cNvSpPr txBox="1"/>
          <p:nvPr/>
        </p:nvSpPr>
        <p:spPr>
          <a:xfrm>
            <a:off x="2505078" y="312136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B51D5AE-0E69-6BFE-B433-030AF4F6A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5897" b="13338"/>
          <a:stretch>
            <a:fillRect/>
          </a:stretch>
        </p:blipFill>
        <p:spPr bwMode="auto">
          <a:xfrm>
            <a:off x="2716596" y="1546820"/>
            <a:ext cx="1320547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8E302-E523-19EE-892D-AD3E3A150BB6}"/>
              </a:ext>
            </a:extLst>
          </p:cNvPr>
          <p:cNvSpPr txBox="1"/>
          <p:nvPr/>
        </p:nvSpPr>
        <p:spPr>
          <a:xfrm>
            <a:off x="3756483" y="3127957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4F84743D-816A-82EC-A0F4-09A182EEE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2470"/>
          <a:stretch>
            <a:fillRect/>
          </a:stretch>
        </p:blipFill>
        <p:spPr bwMode="auto">
          <a:xfrm>
            <a:off x="4066903" y="1559112"/>
            <a:ext cx="1233691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0E0CA65-D9D5-37E3-8A38-60377D73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4" y="15388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60B391-76C6-BCFB-1C14-949C88A2B53D}"/>
              </a:ext>
            </a:extLst>
          </p:cNvPr>
          <p:cNvSpPr txBox="1"/>
          <p:nvPr/>
        </p:nvSpPr>
        <p:spPr>
          <a:xfrm>
            <a:off x="4985875" y="31233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5935E51-5A0A-A42D-8B33-CF295BEA8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1321" r="40639" b="31867"/>
          <a:stretch>
            <a:fillRect/>
          </a:stretch>
        </p:blipFill>
        <p:spPr bwMode="auto">
          <a:xfrm>
            <a:off x="6577453" y="1528308"/>
            <a:ext cx="1177529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87909B-ACFE-591B-966B-170881508196}"/>
              </a:ext>
            </a:extLst>
          </p:cNvPr>
          <p:cNvSpPr txBox="1"/>
          <p:nvPr/>
        </p:nvSpPr>
        <p:spPr>
          <a:xfrm>
            <a:off x="6358820" y="309584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0E9B5ED-169E-0C0A-040E-B9A64350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74954" y="1542612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610B58-597B-7E6E-4D8B-FB0214416B7D}"/>
              </a:ext>
            </a:extLst>
          </p:cNvPr>
          <p:cNvSpPr txBox="1"/>
          <p:nvPr/>
        </p:nvSpPr>
        <p:spPr>
          <a:xfrm>
            <a:off x="35467" y="312662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7" name="Picture 4" descr="Johns Hopkins University">
            <a:extLst>
              <a:ext uri="{FF2B5EF4-FFF2-40B4-BE49-F238E27FC236}">
                <a16:creationId xmlns:a16="http://schemas.microsoft.com/office/drawing/2014/main" id="{F4F8788C-2216-0FCA-54B3-81CE76DF1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3992" y="3860972"/>
            <a:ext cx="2879192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1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4E1D0-A2E6-D294-C9B3-233E26C427F6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86DAA-7B59-02BF-B54F-45B768EDB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D26BE-6677-05A5-9FE7-5035E0FA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3BECD-D8A7-B75B-C471-C3116D69BEC4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0BA2-AE08-7D78-5FC8-C25B21BB5D60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B41DB-68C0-9CA2-6584-D6EC9A647262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9E49-411E-C579-3F17-2EF47BD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412-3D96-41E0-F1FF-8C0E9E2C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1A6D-06C4-518D-5776-F0AE28B4331B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0AF42-691E-3597-DF03-CF9725CA10F7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2F1E9B09-3D65-6204-1873-EA5ED2D7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6DE61-93D9-16A4-58C5-48B04FA1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F60C3-8544-BFFF-66B7-25D17A5B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9EE87-FB71-08AC-6199-C311667380DF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9CB2-E2A9-C535-029A-D06BB108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DC6AE-2CD3-69D1-92DE-C69DBA5217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42BF-3152-BD48-87A5-2D027FA5B3A0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710B-F9E2-0C1C-24F8-7189208C365F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B8E5-D4C9-763D-D7AA-0E2E45561D36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45C81-A8E5-005D-7445-E811DCE9D345}"/>
              </a:ext>
            </a:extLst>
          </p:cNvPr>
          <p:cNvSpPr/>
          <p:nvPr/>
        </p:nvSpPr>
        <p:spPr>
          <a:xfrm>
            <a:off x="2948261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2" y="138558"/>
            <a:ext cx="8572147" cy="500120"/>
          </a:xfrm>
        </p:spPr>
        <p:txBody>
          <a:bodyPr/>
          <a:lstStyle/>
          <a:p>
            <a:r>
              <a:rPr lang="en-US" sz="2000" dirty="0"/>
              <a:t>Neural Differential Algebraic Equations (NDAEs) Problem Formulation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2" y="1356256"/>
            <a:ext cx="4040783" cy="1896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145262" y="1017701"/>
            <a:ext cx="3495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DAE parameter estimation problem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4266914" y="3515767"/>
            <a:ext cx="47627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275637" y="3480320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its arguments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constraints </a:t>
            </a:r>
            <a:r>
              <a:rPr lang="en-US" sz="1400" i="1" dirty="0"/>
              <a:t>g</a:t>
            </a:r>
            <a:r>
              <a:rPr lang="en-US" sz="1400" dirty="0"/>
              <a:t> are nonsingular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275637" y="4813450"/>
            <a:ext cx="85316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[30] K. E. Brenan, S. L. Campbell, and L. R. Petzold, Numerical Solution of Initial-Value Problems in Differential-Algebraic Equations. SIAM, 1996.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F81C1-226D-470A-CAF6-4E25F11F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14" y="1119052"/>
            <a:ext cx="4738310" cy="20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25405" y="4803371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84008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15502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072435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375992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96" y="2399283"/>
            <a:ext cx="4162898" cy="23101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" y="169334"/>
            <a:ext cx="8656540" cy="307778"/>
          </a:xfrm>
        </p:spPr>
        <p:txBody>
          <a:bodyPr/>
          <a:lstStyle/>
          <a:p>
            <a:r>
              <a:rPr lang="en-US" sz="20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4" y="4316652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155788" y="3497648"/>
            <a:ext cx="2680867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DAE inverse modeling, with satisfied conservation laws.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096577" y="676633"/>
            <a:ext cx="4899378" cy="2606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78639" y="559017"/>
            <a:ext cx="37316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Tank-manifold pump schematics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4" y="944851"/>
            <a:ext cx="2937222" cy="2142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155788" y="4227335"/>
            <a:ext cx="289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 tooltip="https://drgona.github.io/NeuralDAEs/"/>
              </a:rPr>
              <a:t>drgona.github.io/</a:t>
            </a:r>
            <a:r>
              <a:rPr lang="en-US" sz="1600" dirty="0" err="1">
                <a:hlinkClick r:id="rId6" tooltip="https://drgona.github.io/NeuralDAEs/"/>
              </a:rPr>
              <a:t>NeuralDAEs</a:t>
            </a:r>
            <a:r>
              <a:rPr lang="en-US" sz="1600" dirty="0">
                <a:hlinkClick r:id="rId6" tooltip="https://drgona.github.io/NeuralDAEs/"/>
              </a:rPr>
              <a:t>/</a:t>
            </a:r>
            <a:endParaRPr lang="en-US" sz="16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ECA5986-FB05-79E7-A457-D8C85D85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3" y="169334"/>
            <a:ext cx="8543802" cy="307778"/>
          </a:xfrm>
        </p:spPr>
        <p:txBody>
          <a:bodyPr/>
          <a:lstStyle/>
          <a:p>
            <a:r>
              <a:rPr lang="en-US" sz="2000" dirty="0"/>
              <a:t>Tank-Manifold Pump Modeling Problem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3438" y="4362478"/>
            <a:ext cx="2690678" cy="6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81" y="3884967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4" name="Picture 4" descr="Johns Hopkins University">
            <a:extLst>
              <a:ext uri="{FF2B5EF4-FFF2-40B4-BE49-F238E27FC236}">
                <a16:creationId xmlns:a16="http://schemas.microsoft.com/office/drawing/2014/main" id="{E93A5E80-F1A2-E66B-3B67-3DFF3ECFF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008877" y="3830888"/>
            <a:ext cx="2825969" cy="1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BAF-C05F-5D19-A2AA-0CDE5375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25A-3941-8747-58C7-C9348C8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F6FF5-94D7-FF84-F844-E75805CDBE39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1F05-A4D8-7C62-CDFA-46CE84A89575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72AE8777-7620-ACA1-2936-CDF05EBA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28936-A84F-5884-393B-10F4615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A9201-F9A2-DD24-B5D1-CE35E237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70B25-11AC-B2BD-70D7-A9A22A9397A0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2EA0-F0FF-7971-2831-1B76307B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00C7-0E62-F229-D16C-1292EBBC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D2203-BD7D-A312-DAB5-251940270EC5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F948E-451D-4043-5B0A-CE42650856C2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FAB77-D85F-1ADF-94DC-E8DE69AC5F9C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8B89-D2D1-34F8-F0E0-4E88027AB99D}"/>
              </a:ext>
            </a:extLst>
          </p:cNvPr>
          <p:cNvSpPr/>
          <p:nvPr/>
        </p:nvSpPr>
        <p:spPr>
          <a:xfrm>
            <a:off x="89080" y="858654"/>
            <a:ext cx="279545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7217F-6DBD-D004-880A-64547854057C}"/>
              </a:ext>
            </a:extLst>
          </p:cNvPr>
          <p:cNvSpPr/>
          <p:nvPr/>
        </p:nvSpPr>
        <p:spPr>
          <a:xfrm>
            <a:off x="6150429" y="800292"/>
            <a:ext cx="2966701" cy="43358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8F65-CA44-45ED-2520-D3F92643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4CFAD1-9C7C-2914-B0ED-49052ADF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AF2F5-AFD4-1E22-C354-F4647F8D2073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7E4DB5F-6475-EE3B-5746-8A821F7F984E}"/>
              </a:ext>
            </a:extLst>
          </p:cNvPr>
          <p:cNvSpPr txBox="1">
            <a:spLocks/>
          </p:cNvSpPr>
          <p:nvPr/>
        </p:nvSpPr>
        <p:spPr>
          <a:xfrm>
            <a:off x="163774" y="169334"/>
            <a:ext cx="8784284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900" dirty="0"/>
              <a:t>Cardinality-Invariant Neural Operator Policies for Multi-Agent PDE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B8218-CA7F-7128-CC15-6E64EB4A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17" y="607192"/>
            <a:ext cx="7434165" cy="418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4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36" y="192865"/>
            <a:ext cx="6161964" cy="575960"/>
          </a:xfrm>
        </p:spPr>
        <p:txBody>
          <a:bodyPr>
            <a:normAutofit/>
          </a:bodyPr>
          <a:lstStyle/>
          <a:p>
            <a:r>
              <a:rPr lang="en-US" sz="2000" dirty="0"/>
              <a:t>Challenge: Heterogenous Software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1E045-225E-7ED3-CD8B-33D68DC4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6F664-F5ED-274B-6FA8-36BCDE09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48503-07B9-8C35-451E-BC1DEC2FEF60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DEC42F-1316-B668-D24A-18D8C2A1AE28}"/>
              </a:ext>
            </a:extLst>
          </p:cNvPr>
          <p:cNvSpPr txBox="1">
            <a:spLocks/>
          </p:cNvSpPr>
          <p:nvPr/>
        </p:nvSpPr>
        <p:spPr>
          <a:xfrm>
            <a:off x="791570" y="169334"/>
            <a:ext cx="8156487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Multi-agent PDE Control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D9821-6674-114B-670B-1B8ACB39B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4" y="1046482"/>
            <a:ext cx="5042685" cy="32571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7D4E43-276C-91A7-BD00-219A22A01366}"/>
              </a:ext>
            </a:extLst>
          </p:cNvPr>
          <p:cNvCxnSpPr/>
          <p:nvPr/>
        </p:nvCxnSpPr>
        <p:spPr>
          <a:xfrm>
            <a:off x="4791022" y="2366063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75C738-78A7-624A-943A-8E52E68E7A61}"/>
              </a:ext>
            </a:extLst>
          </p:cNvPr>
          <p:cNvSpPr txBox="1"/>
          <p:nvPr/>
        </p:nvSpPr>
        <p:spPr>
          <a:xfrm>
            <a:off x="5640750" y="2181397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Time-dependent PDE operator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8BA2F7-2B61-3096-B23D-0B49CF4029F0}"/>
              </a:ext>
            </a:extLst>
          </p:cNvPr>
          <p:cNvCxnSpPr/>
          <p:nvPr/>
        </p:nvCxnSpPr>
        <p:spPr>
          <a:xfrm>
            <a:off x="4805741" y="2901572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E80D05-86A4-2C41-4AA8-E2BA3238C217}"/>
              </a:ext>
            </a:extLst>
          </p:cNvPr>
          <p:cNvSpPr txBox="1"/>
          <p:nvPr/>
        </p:nvSpPr>
        <p:spPr>
          <a:xfrm>
            <a:off x="5640750" y="2714136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Actuator ODE dynamics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5DCE0A-3370-AD9F-C706-BD5DB7B152A6}"/>
              </a:ext>
            </a:extLst>
          </p:cNvPr>
          <p:cNvCxnSpPr/>
          <p:nvPr/>
        </p:nvCxnSpPr>
        <p:spPr>
          <a:xfrm>
            <a:off x="4805741" y="3340573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25A4DE-DD0B-6032-5EA7-1C318A17DC62}"/>
              </a:ext>
            </a:extLst>
          </p:cNvPr>
          <p:cNvSpPr txBox="1"/>
          <p:nvPr/>
        </p:nvSpPr>
        <p:spPr>
          <a:xfrm>
            <a:off x="5640750" y="3128958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Sensor operator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9A229-A52B-0BF4-E301-AA543465B721}"/>
              </a:ext>
            </a:extLst>
          </p:cNvPr>
          <p:cNvCxnSpPr>
            <a:cxnSpLocks/>
          </p:cNvCxnSpPr>
          <p:nvPr/>
        </p:nvCxnSpPr>
        <p:spPr>
          <a:xfrm>
            <a:off x="5234250" y="1535825"/>
            <a:ext cx="6342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8D089A-2678-1490-50C0-B96CAC6C53E5}"/>
              </a:ext>
            </a:extLst>
          </p:cNvPr>
          <p:cNvSpPr txBox="1"/>
          <p:nvPr/>
        </p:nvSpPr>
        <p:spPr>
          <a:xfrm>
            <a:off x="5975338" y="1338572"/>
            <a:ext cx="3182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Parametric control functional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1886F5-1490-C858-0783-D4BD6F0E53B5}"/>
              </a:ext>
            </a:extLst>
          </p:cNvPr>
          <p:cNvCxnSpPr/>
          <p:nvPr/>
        </p:nvCxnSpPr>
        <p:spPr>
          <a:xfrm>
            <a:off x="4805741" y="3729534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6D41D3-A47D-0102-7B82-9B0579D4E00F}"/>
              </a:ext>
            </a:extLst>
          </p:cNvPr>
          <p:cNvSpPr txBox="1"/>
          <p:nvPr/>
        </p:nvSpPr>
        <p:spPr>
          <a:xfrm>
            <a:off x="5640749" y="3529306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Shared neural operator policy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D1FAA-F6BC-0EB0-49B9-DEEF56D35C5D}"/>
              </a:ext>
            </a:extLst>
          </p:cNvPr>
          <p:cNvCxnSpPr/>
          <p:nvPr/>
        </p:nvCxnSpPr>
        <p:spPr>
          <a:xfrm>
            <a:off x="4805741" y="4113946"/>
            <a:ext cx="745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A7DF4B6-2B66-F184-727F-BD72A54C3A6B}"/>
              </a:ext>
            </a:extLst>
          </p:cNvPr>
          <p:cNvSpPr txBox="1"/>
          <p:nvPr/>
        </p:nvSpPr>
        <p:spPr>
          <a:xfrm>
            <a:off x="5640749" y="3898638"/>
            <a:ext cx="3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sz="1800" dirty="0"/>
              <a:t>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7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7CA0-E936-A510-5B62-A43D1A47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B583D-186D-625A-8C7C-6CA70208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E80E1-6237-CEFF-BE79-F5D906BFCD7C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3EAC36C-558C-238E-D731-38C761F69F24}"/>
              </a:ext>
            </a:extLst>
          </p:cNvPr>
          <p:cNvSpPr txBox="1">
            <a:spLocks/>
          </p:cNvSpPr>
          <p:nvPr/>
        </p:nvSpPr>
        <p:spPr>
          <a:xfrm>
            <a:off x="291152" y="169334"/>
            <a:ext cx="4776717" cy="699573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PDE Control as Self-Supervised</a:t>
            </a:r>
            <a:br>
              <a:rPr lang="en-US" sz="2000" dirty="0"/>
            </a:br>
            <a:r>
              <a:rPr lang="en-US" sz="2000" dirty="0"/>
              <a:t>Neural Operator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280E5-8AF5-0DF7-7272-9F608AC3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386" y="17597"/>
            <a:ext cx="4363794" cy="4731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1155A-3724-1FC7-A1DB-BE971B19F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0" y="2456995"/>
            <a:ext cx="4724493" cy="2146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AECE2A-819F-6ED4-7052-1EA74DB5C02F}"/>
              </a:ext>
            </a:extLst>
          </p:cNvPr>
          <p:cNvSpPr txBox="1"/>
          <p:nvPr/>
        </p:nvSpPr>
        <p:spPr>
          <a:xfrm>
            <a:off x="197105" y="1121628"/>
            <a:ext cx="44105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learn the multi-agent policy operator using differentiable predictive control algorithm with differentiable PDE solvers.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B11E6-5168-82C2-8D22-8A830BE9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9A56E-89CF-843C-9DF8-EBE6BA8C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A2887-5D3E-0A7A-D606-77FD6F114527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C17D59-EF09-D0D9-B9EE-C82A47FFD0DB}"/>
              </a:ext>
            </a:extLst>
          </p:cNvPr>
          <p:cNvSpPr txBox="1">
            <a:spLocks/>
          </p:cNvSpPr>
          <p:nvPr/>
        </p:nvSpPr>
        <p:spPr>
          <a:xfrm>
            <a:off x="322998" y="169334"/>
            <a:ext cx="8338781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Stabilization of 2D Kuramoto-</a:t>
            </a:r>
            <a:r>
              <a:rPr lang="en-US" sz="2000" dirty="0" err="1"/>
              <a:t>Sivashinsky</a:t>
            </a:r>
            <a:r>
              <a:rPr lang="en-US" sz="2000" dirty="0"/>
              <a:t> Chaos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30B30A-3951-A523-3485-EFB63B4D0B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002"/>
          <a:stretch>
            <a:fillRect/>
          </a:stretch>
        </p:blipFill>
        <p:spPr>
          <a:xfrm>
            <a:off x="469069" y="696062"/>
            <a:ext cx="8205861" cy="39267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46AFAF-0F78-7F5C-21C7-959223221C2C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A6EB-DF41-0940-CF1B-43E045D6C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716E2-8C18-08D8-DD4F-68030AD8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3C0FB-29CE-02F2-6AC5-E3644BA1682E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110031C-0416-3EE4-70BE-FF6B614D330E}"/>
              </a:ext>
            </a:extLst>
          </p:cNvPr>
          <p:cNvSpPr txBox="1">
            <a:spLocks/>
          </p:cNvSpPr>
          <p:nvPr/>
        </p:nvSpPr>
        <p:spPr>
          <a:xfrm>
            <a:off x="445828" y="169334"/>
            <a:ext cx="8300608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Multi-agent Heat Control with Spatial Constraints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31503F-D89A-A4F8-0E65-8B9C6A9CCB93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7D33C-0446-D570-BDE4-F51641B1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104"/>
          <a:stretch>
            <a:fillRect/>
          </a:stretch>
        </p:blipFill>
        <p:spPr>
          <a:xfrm>
            <a:off x="1563680" y="614104"/>
            <a:ext cx="5728774" cy="413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AC693-0794-D92A-0928-23DDC699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C0E08-8341-E12E-3EE5-83D2AF59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977EDF-C4B4-02A8-A123-575691771C29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DD95DB2-EB33-D1B1-6127-E817B16D929F}"/>
              </a:ext>
            </a:extLst>
          </p:cNvPr>
          <p:cNvSpPr txBox="1">
            <a:spLocks/>
          </p:cNvSpPr>
          <p:nvPr/>
        </p:nvSpPr>
        <p:spPr>
          <a:xfrm>
            <a:off x="445828" y="169334"/>
            <a:ext cx="8138614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Density Transport in Advection-Diffusion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D950A5-45A6-59CD-B18B-CD72FAD1CEC0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D5349-EB56-3D0D-633E-0E35C8F7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48" y="569445"/>
            <a:ext cx="5279842" cy="42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B8EEE-1E6C-E2BD-79EE-7683BF37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49A47-B54C-BD87-510A-EE322592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3F63B-30E5-A7F6-7890-F3ECFA5C6203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0606DBD-6764-4380-891F-15823C2D4940}"/>
              </a:ext>
            </a:extLst>
          </p:cNvPr>
          <p:cNvSpPr txBox="1">
            <a:spLocks/>
          </p:cNvSpPr>
          <p:nvPr/>
        </p:nvSpPr>
        <p:spPr>
          <a:xfrm>
            <a:off x="445828" y="169334"/>
            <a:ext cx="8138614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Empirical Results: Solver Fidelity Robustness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1A69E2-5C24-FC16-1637-6CA62B354B3C}"/>
              </a:ext>
            </a:extLst>
          </p:cNvPr>
          <p:cNvSpPr/>
          <p:nvPr/>
        </p:nvSpPr>
        <p:spPr>
          <a:xfrm>
            <a:off x="7761027" y="4458269"/>
            <a:ext cx="736979" cy="29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78ED2-0CFD-1C81-857E-BB9D8AC86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" y="1192959"/>
            <a:ext cx="9030269" cy="3485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653B5-D803-3012-C1A1-18916E3A5F41}"/>
              </a:ext>
            </a:extLst>
          </p:cNvPr>
          <p:cNvSpPr txBox="1"/>
          <p:nvPr/>
        </p:nvSpPr>
        <p:spPr>
          <a:xfrm>
            <a:off x="176747" y="640163"/>
            <a:ext cx="8676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+mj-lt"/>
              </a:rPr>
              <a:t>The policy, trained on a coarse discretization of 64 × 64 (Top), is deployed zero-shot on a high-fidelity solver with 512 × 512 grid points (Bottom).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71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53327-B490-A20A-7005-FD0059D7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E40A0-BC55-3D47-171A-10FE240B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50813-39B6-1794-99F1-A910C5DB2F52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15D71E8-68D3-CB5A-EB9C-55FF0A9961DB}"/>
              </a:ext>
            </a:extLst>
          </p:cNvPr>
          <p:cNvSpPr txBox="1">
            <a:spLocks/>
          </p:cNvSpPr>
          <p:nvPr/>
        </p:nvSpPr>
        <p:spPr>
          <a:xfrm>
            <a:off x="809766" y="169334"/>
            <a:ext cx="7774675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Cardinality Invariance Across Diverse PDE Benchmarks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AED8D-405E-426E-7216-7B329542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9" y="596457"/>
            <a:ext cx="8980227" cy="41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EC40F-FA4A-46BB-C225-BB11FEFB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BF0B6-3146-4F84-52AD-3FB891E2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927DD-91DB-6BFC-4972-612AA2D90697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B6D76CC-DD5A-662A-C57A-B7E9F626080C}"/>
              </a:ext>
            </a:extLst>
          </p:cNvPr>
          <p:cNvSpPr txBox="1">
            <a:spLocks/>
          </p:cNvSpPr>
          <p:nvPr/>
        </p:nvSpPr>
        <p:spPr>
          <a:xfrm>
            <a:off x="809766" y="169334"/>
            <a:ext cx="7774675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Mean-Field Gradient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8C4DA5-D6E9-DD2E-AFD4-649A17625655}"/>
                  </a:ext>
                </a:extLst>
              </p:cNvPr>
              <p:cNvSpPr txBox="1"/>
              <p:nvPr/>
            </p:nvSpPr>
            <p:spPr>
              <a:xfrm>
                <a:off x="181970" y="703098"/>
                <a:ext cx="870727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We train a </a:t>
                </a:r>
                <a:r>
                  <a:rPr lang="en-US" sz="1600" b="1" dirty="0"/>
                  <a:t>shared neural operator policy</a:t>
                </a:r>
                <a:r>
                  <a:rPr lang="en-US" sz="1600" dirty="0"/>
                  <a:t> on a </a:t>
                </a:r>
                <a:r>
                  <a:rPr lang="en-US" sz="1600" i="1" dirty="0"/>
                  <a:t>finite swarm</a:t>
                </a:r>
                <a:r>
                  <a:rPr lang="en-US" sz="1600" dirty="0"/>
                  <a:t> of size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, </a:t>
                </a:r>
              </a:p>
              <a:p>
                <a:r>
                  <a:rPr lang="en-US" sz="1600" dirty="0"/>
                  <a:t>but </a:t>
                </a:r>
                <a:r>
                  <a:rPr lang="en-US" sz="1600" b="1" dirty="0"/>
                  <a:t>deploy it zero-shot </a:t>
                </a:r>
                <a:r>
                  <a:rPr lang="en-US" sz="1600" dirty="0"/>
                  <a:t>on </a:t>
                </a:r>
                <a:r>
                  <a:rPr lang="en-US" sz="1600" i="1" dirty="0"/>
                  <a:t>different swarm sizes</a:t>
                </a:r>
                <a:r>
                  <a:rPr lang="en-US" sz="1600" dirty="0"/>
                  <a:t>. Key questions: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Does finite-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 training optimize the </a:t>
                </a:r>
                <a:r>
                  <a:rPr lang="en-US" sz="1600" i="1" dirty="0"/>
                  <a:t>true continuous control problem</a:t>
                </a:r>
                <a:r>
                  <a:rPr lang="en-US" sz="1600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Why does the policy transfer across cardinalities without knowing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8C4DA5-D6E9-DD2E-AFD4-649A1762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70" y="703098"/>
                <a:ext cx="8707272" cy="1323439"/>
              </a:xfrm>
              <a:prstGeom prst="rect">
                <a:avLst/>
              </a:prstGeom>
              <a:blipFill>
                <a:blip r:embed="rId4"/>
                <a:stretch>
                  <a:fillRect l="-420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E958D45-9E6B-1539-0DF2-49FBEB38872E}"/>
              </a:ext>
            </a:extLst>
          </p:cNvPr>
          <p:cNvSpPr txBox="1"/>
          <p:nvPr/>
        </p:nvSpPr>
        <p:spPr>
          <a:xfrm>
            <a:off x="131928" y="1968895"/>
            <a:ext cx="88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observe that training on a finite swarm asymptotically optimizes the </a:t>
            </a:r>
            <a:r>
              <a:rPr lang="en-US" sz="1600" i="1" dirty="0"/>
              <a:t>continuous PDE control operator</a:t>
            </a:r>
            <a:r>
              <a:rPr lang="en-US" sz="1600" dirty="0"/>
              <a:t>, not a particular agent configuration. Hence cardinality becomes a </a:t>
            </a:r>
            <a:r>
              <a:rPr lang="en-US" sz="1600" i="1" dirty="0"/>
              <a:t>resolution parameter.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95F9E4-5F9C-5FC8-9904-C5EDB7557A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654" b="45388"/>
          <a:stretch>
            <a:fillRect/>
          </a:stretch>
        </p:blipFill>
        <p:spPr>
          <a:xfrm>
            <a:off x="233604" y="2749923"/>
            <a:ext cx="8629442" cy="1326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438D8-66D9-FD14-6179-0C5D69248B36}"/>
              </a:ext>
            </a:extLst>
          </p:cNvPr>
          <p:cNvSpPr txBox="1"/>
          <p:nvPr/>
        </p:nvSpPr>
        <p:spPr>
          <a:xfrm>
            <a:off x="215491" y="4084272"/>
            <a:ext cx="8596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Our primary theoretical result establishes that the gradients computed during our discrete multi-agent training are consistent estimators of the gradients for this continuous limit.</a:t>
            </a:r>
          </a:p>
        </p:txBody>
      </p:sp>
    </p:spTree>
    <p:extLst>
      <p:ext uri="{BB962C8B-B14F-4D97-AF65-F5344CB8AC3E}">
        <p14:creationId xmlns:p14="http://schemas.microsoft.com/office/powerpoint/2010/main" val="367179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292E6-FA5A-D952-450D-C83299F2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5ED82-207F-5530-DB0B-F9F3C8D6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38DB5-8010-D662-0196-3B36287DF5AB}"/>
              </a:ext>
            </a:extLst>
          </p:cNvPr>
          <p:cNvSpPr txBox="1"/>
          <p:nvPr/>
        </p:nvSpPr>
        <p:spPr>
          <a:xfrm>
            <a:off x="607910" y="4749422"/>
            <a:ext cx="7844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P. </a:t>
            </a:r>
            <a:r>
              <a:rPr lang="en-US" sz="1000" i="1" dirty="0" err="1"/>
              <a:t>Zanotta</a:t>
            </a:r>
            <a:r>
              <a:rPr lang="en-US" sz="1000" i="1" dirty="0"/>
              <a:t>, H. Zheng, D. R. </a:t>
            </a:r>
            <a:r>
              <a:rPr lang="en-US" sz="1000" i="1" dirty="0" err="1"/>
              <a:t>Sharkar</a:t>
            </a:r>
            <a:r>
              <a:rPr lang="en-US" sz="1000" i="1" dirty="0"/>
              <a:t>, S. Goswami, J. </a:t>
            </a:r>
            <a:r>
              <a:rPr lang="en-US" sz="1000" i="1" dirty="0" err="1"/>
              <a:t>Drgoňa</a:t>
            </a:r>
            <a:r>
              <a:rPr lang="en-US" sz="1000" i="1" dirty="0"/>
              <a:t>, Cardinality-Invariant Neural Operator Policies for Scalable PDE Control</a:t>
            </a:r>
            <a:r>
              <a:rPr lang="en-US" sz="1000" dirty="0"/>
              <a:t>, under review, 2026, </a:t>
            </a:r>
            <a:r>
              <a:rPr lang="en-US" sz="1000" dirty="0">
                <a:hlinkClick r:id="rId3"/>
              </a:rPr>
              <a:t>https://github.com/SOLARIS-JHU/Multi-Agent-DPC</a:t>
            </a:r>
            <a:r>
              <a:rPr lang="en-US" sz="1000" dirty="0"/>
              <a:t> 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24F5507-EA84-B800-4088-FCCA33640E25}"/>
              </a:ext>
            </a:extLst>
          </p:cNvPr>
          <p:cNvSpPr txBox="1">
            <a:spLocks/>
          </p:cNvSpPr>
          <p:nvPr/>
        </p:nvSpPr>
        <p:spPr>
          <a:xfrm>
            <a:off x="809766" y="169334"/>
            <a:ext cx="7774675" cy="400111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Mean-Field Gradient Consistency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79DF0-DBE5-273B-617B-1A1F8E1D1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17" y="824444"/>
            <a:ext cx="5683542" cy="1238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900A8D-38F0-505E-C75B-7CD6391D19E0}"/>
              </a:ext>
            </a:extLst>
          </p:cNvPr>
          <p:cNvSpPr/>
          <p:nvPr/>
        </p:nvSpPr>
        <p:spPr>
          <a:xfrm>
            <a:off x="2270077" y="1751426"/>
            <a:ext cx="4544705" cy="352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8B633-E447-06C9-E441-6B81942CDAB0}"/>
              </a:ext>
            </a:extLst>
          </p:cNvPr>
          <p:cNvSpPr txBox="1"/>
          <p:nvPr/>
        </p:nvSpPr>
        <p:spPr>
          <a:xfrm>
            <a:off x="148134" y="2251928"/>
            <a:ext cx="88477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Proof sketch</a:t>
            </a:r>
            <a:r>
              <a:rPr lang="en-US" sz="1600" dirty="0"/>
              <a:t>: Proof</a:t>
            </a:r>
            <a:r>
              <a:rPr lang="en-US" sz="1600" i="1" dirty="0"/>
              <a:t> </a:t>
            </a:r>
            <a:r>
              <a:rPr lang="en-US" sz="1600" dirty="0"/>
              <a:t>relies on the discrete physics uniformly approximates the mean-field physics.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Uniform bounds: </a:t>
            </a:r>
            <a:r>
              <a:rPr lang="en-US" sz="1600" dirty="0"/>
              <a:t>PDE states and adjoints remain uniformly bounded in suitable function space regardless of </a:t>
            </a:r>
            <a:r>
              <a:rPr lang="en-US" sz="1600" i="1" dirty="0"/>
              <a:t>M</a:t>
            </a:r>
            <a:r>
              <a:rPr lang="en-US" sz="1600" dirty="0"/>
              <a:t>, preventing blow-ups as agents are added.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Compactness and convergence: </a:t>
            </a:r>
            <a:r>
              <a:rPr lang="en-US" sz="1600" dirty="0"/>
              <a:t>Using the Aubin-Lions lemma, we extract strongly convergent subsequences of the state trajectories, showing that the discrete dynamics converge to a unique mean-field limit.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Gradient Identification: </a:t>
            </a:r>
            <a:r>
              <a:rPr lang="en-US" sz="1600" dirty="0"/>
              <a:t>We decompose the gradient error into a state-dependent term and a measure dependent term. We show both vanish in the limit, proving that optimizing the swarm is asymptotically equivalent to optimizing the continuous operator.</a:t>
            </a:r>
          </a:p>
        </p:txBody>
      </p:sp>
    </p:spTree>
    <p:extLst>
      <p:ext uri="{BB962C8B-B14F-4D97-AF65-F5344CB8AC3E}">
        <p14:creationId xmlns:p14="http://schemas.microsoft.com/office/powerpoint/2010/main" val="229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1CF08-512E-3741-DD17-F3538073C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1F8CB-9FD8-100D-6B23-D227B7CCB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CEF4B-438B-EDB6-A813-2ED9DE8F59E4}"/>
              </a:ext>
            </a:extLst>
          </p:cNvPr>
          <p:cNvSpPr txBox="1"/>
          <p:nvPr/>
        </p:nvSpPr>
        <p:spPr>
          <a:xfrm>
            <a:off x="3331968" y="3191656"/>
            <a:ext cx="2394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</a:p>
          <a:p>
            <a:pPr algn="ctr"/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2CE36-35DA-8B22-8CFC-AF23A30C22F5}"/>
              </a:ext>
            </a:extLst>
          </p:cNvPr>
          <p:cNvSpPr txBox="1"/>
          <p:nvPr/>
        </p:nvSpPr>
        <p:spPr>
          <a:xfrm>
            <a:off x="4999290" y="3215107"/>
            <a:ext cx="2686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</a:t>
            </a:r>
          </a:p>
          <a:p>
            <a:pPr algn="ctr"/>
            <a:r>
              <a:rPr lang="en-US" sz="1600" b="1" dirty="0"/>
              <a:t>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0A038F41-CF12-9A32-3EE2-40042EC2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Cardinality-Invariant Neural Operator Policies for Scalable PDE Control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3F7BA6-635C-2F69-201B-21866A6FD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457739" y="1558040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E5CBC8-85E3-36B7-C1F9-FFF6AE1201CF}"/>
              </a:ext>
            </a:extLst>
          </p:cNvPr>
          <p:cNvSpPr txBox="1"/>
          <p:nvPr/>
        </p:nvSpPr>
        <p:spPr>
          <a:xfrm>
            <a:off x="7460701" y="319663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1C7FDC25-7685-34AE-3F7E-4258D6E6D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5584076" y="1576508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E22D7A75-22BE-CAB0-91D4-4E402B982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B147F3C-89DB-283E-579F-D10E751B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552FBFE3-4D2B-849D-FCDE-51B40C73D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3755855" y="1576508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06DD3-C301-C152-E880-5040DB0CB5A2}"/>
              </a:ext>
            </a:extLst>
          </p:cNvPr>
          <p:cNvSpPr txBox="1"/>
          <p:nvPr/>
        </p:nvSpPr>
        <p:spPr>
          <a:xfrm>
            <a:off x="1533919" y="3188683"/>
            <a:ext cx="2394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Honghui</a:t>
            </a:r>
          </a:p>
          <a:p>
            <a:pPr algn="ctr"/>
            <a:r>
              <a:rPr lang="en-US" sz="1600" b="1" dirty="0"/>
              <a:t>Zheng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732D4-A311-1423-7D42-07DED0CBD80A}"/>
              </a:ext>
            </a:extLst>
          </p:cNvPr>
          <p:cNvSpPr txBox="1"/>
          <p:nvPr/>
        </p:nvSpPr>
        <p:spPr>
          <a:xfrm>
            <a:off x="-264130" y="3188683"/>
            <a:ext cx="2394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Pietro</a:t>
            </a:r>
          </a:p>
          <a:p>
            <a:pPr algn="ctr"/>
            <a:r>
              <a:rPr lang="en-US" sz="1600" b="1" dirty="0" err="1"/>
              <a:t>Zanotta</a:t>
            </a:r>
            <a:endParaRPr lang="en-US" sz="1600" b="1" dirty="0"/>
          </a:p>
        </p:txBody>
      </p:sp>
      <p:pic>
        <p:nvPicPr>
          <p:cNvPr id="1026" name="Picture 2" descr="Pietro Zanotta - Quanscient | LinkedIn">
            <a:extLst>
              <a:ext uri="{FF2B5EF4-FFF2-40B4-BE49-F238E27FC236}">
                <a16:creationId xmlns:a16="http://schemas.microsoft.com/office/drawing/2014/main" id="{214B0532-A17C-8338-9259-4BCE8F027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"/>
          <a:stretch>
            <a:fillRect/>
          </a:stretch>
        </p:blipFill>
        <p:spPr bwMode="auto">
          <a:xfrm>
            <a:off x="112154" y="1561702"/>
            <a:ext cx="1532416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60+ &quot;Honghui Zheng&quot; profiles | LinkedIn">
            <a:extLst>
              <a:ext uri="{FF2B5EF4-FFF2-40B4-BE49-F238E27FC236}">
                <a16:creationId xmlns:a16="http://schemas.microsoft.com/office/drawing/2014/main" id="{FD7C2552-02F0-3D7C-DC8E-DAE575508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r="4149"/>
          <a:stretch>
            <a:fillRect/>
          </a:stretch>
        </p:blipFill>
        <p:spPr bwMode="auto">
          <a:xfrm>
            <a:off x="2012844" y="1573534"/>
            <a:ext cx="1434442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3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046" y="169333"/>
            <a:ext cx="7607204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750628" y="852957"/>
            <a:ext cx="75013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computation of derivatives for differentiable programs,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E694-1573-251C-1AF4-1ED4B965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5C1-29E3-597C-EC0A-37E736E9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DB2-8C8A-AD83-E8C1-CAF410A4584D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B2578-4C6B-3446-3295-D3A7AEF43B62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3C2B9719-0C17-4F14-A504-C4DB53D5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C78F-FC3E-9C7F-912B-9F71E223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A440E-C3A1-E6B0-4A6D-FDA51D2EB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7DF5-553A-4666-4B7C-6555AFB9B842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4BDE-9ACF-8F20-84A6-0DCDFC37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FBF25-5F18-35FF-BE96-1602AAA4CB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6A6B-5EA0-3919-B837-2D504CABBA97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39835-E9D2-1EE0-BA3C-9A2356B12DF4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39334-F539-0850-D0B4-DF6F285C272A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A1C93-D976-40A0-C820-7AFB9FDC9E5C}"/>
              </a:ext>
            </a:extLst>
          </p:cNvPr>
          <p:cNvSpPr/>
          <p:nvPr/>
        </p:nvSpPr>
        <p:spPr>
          <a:xfrm>
            <a:off x="89080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076832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3604807"/>
              <a:chOff x="658167" y="1759608"/>
              <a:chExt cx="10823923" cy="36048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3266253"/>
                <a:chOff x="3989908" y="1218706"/>
                <a:chExt cx="3548129" cy="377436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6"/>
                  <a:ext cx="3548129" cy="149375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3604807"/>
                <a:chOff x="3989910" y="1218706"/>
                <a:chExt cx="3827779" cy="416557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18849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1094BF80-2C4A-6AE4-33EA-92213C9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899158" y="4027237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iversity of Toronto - Affiliate University - McDonald Institute">
            <a:extLst>
              <a:ext uri="{FF2B5EF4-FFF2-40B4-BE49-F238E27FC236}">
                <a16:creationId xmlns:a16="http://schemas.microsoft.com/office/drawing/2014/main" id="{26F62BDE-C57D-2A94-6713-EA454452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9" y="4268686"/>
            <a:ext cx="2244087" cy="79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acific Northwest National Laboratory - Wikipedia">
            <a:extLst>
              <a:ext uri="{FF2B5EF4-FFF2-40B4-BE49-F238E27FC236}">
                <a16:creationId xmlns:a16="http://schemas.microsoft.com/office/drawing/2014/main" id="{6914EBEA-0B0A-77FC-05E1-5E85AE7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6" y="4155164"/>
            <a:ext cx="2124072" cy="9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男孩在微笑&#10;&#10;AI 生成的内容可能不正确。">
            <a:extLst>
              <a:ext uri="{FF2B5EF4-FFF2-40B4-BE49-F238E27FC236}">
                <a16:creationId xmlns:a16="http://schemas.microsoft.com/office/drawing/2014/main" id="{6DEBB66D-FE39-7FD6-7E05-5844D254E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1" y="229705"/>
            <a:ext cx="1776516" cy="177651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8800682-38DD-5DB3-A619-DB2731DD4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21" y="2348993"/>
            <a:ext cx="4578857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0" rIns="6858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zh-CN" altLang="zh-CN" sz="1050" b="1" dirty="0">
                <a:solidFill>
                  <a:srgbClr val="ED5C57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Fast MPC algorithms:</a:t>
            </a:r>
            <a:endParaRPr lang="zh-CN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/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[*]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 L. Wu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et. al.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“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πMPC: A Parallel-in-horizon and Construction-free NMPC Solver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”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under review by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IEEE </a:t>
            </a:r>
            <a:r>
              <a:rPr lang="en-US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TAC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.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 </a:t>
            </a:r>
            <a:endParaRPr lang="en-US" altLang="zh-CN" sz="1050" dirty="0">
              <a:solidFill>
                <a:srgbClr val="000000"/>
              </a:solidFill>
              <a:latin typeface="Times New Roman" panose="02020603050405020304" pitchFamily="18" charset="0"/>
              <a:ea typeface="DengXian Regular"/>
              <a:cs typeface="Times New Roman" panose="02020603050405020304" pitchFamily="18" charset="0"/>
            </a:endParaRPr>
          </a:p>
          <a:p>
            <a:pPr defTabSz="685800"/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[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2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]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L. Wu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et. al.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“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Koopman-BoxQP: solving large-scale NMPC problems at kHZ Rate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”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accepted by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L4DC 2026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.</a:t>
            </a:r>
            <a:endParaRPr lang="zh-CN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685800"/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[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3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]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L. Wu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 and A. Bemporad,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“A Simple and Fast Coordinate-Descent Augmented-</a:t>
            </a:r>
            <a:r>
              <a:rPr lang="en-US" altLang="zh-CN" sz="1050" dirty="0" err="1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Lagrangian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 Solver for Model Predictive Control” 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IEEE </a:t>
            </a:r>
            <a:r>
              <a:rPr lang="en-US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TAC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, 2023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DengXian Regular"/>
                <a:cs typeface="Times New Roman" panose="02020603050405020304" pitchFamily="18" charset="0"/>
              </a:rPr>
              <a:t>.</a:t>
            </a:r>
            <a:endParaRPr lang="zh-CN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C6953C0E-F92C-1533-EA8A-B9A6594FA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21" y="3560864"/>
                <a:ext cx="4578857" cy="14542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0" rIns="6858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85800"/>
                <a:r>
                  <a:rPr lang="en-US" altLang="zh-CN" sz="1050" b="1" dirty="0">
                    <a:solidFill>
                      <a:srgbClr val="ED5C57"/>
                    </a:solidFill>
                    <a:latin typeface="Times New Roman" panose="02020603050405020304" pitchFamily="18" charset="0"/>
                    <a:ea typeface="DengXian Regular"/>
                    <a:cs typeface="Times New Roman" panose="02020603050405020304" pitchFamily="18" charset="0"/>
                  </a:rPr>
                  <a:t>Address the open challenge in MPC: </a:t>
                </a:r>
                <a:r>
                  <a:rPr lang="zh-CN" altLang="zh-CN" sz="1050" b="1" dirty="0">
                    <a:solidFill>
                      <a:srgbClr val="ED5C57"/>
                    </a:solidFill>
                    <a:latin typeface="Times New Roman" panose="02020603050405020304" pitchFamily="18" charset="0"/>
                    <a:ea typeface="DengXian Regular"/>
                    <a:cs typeface="Times New Roman" panose="02020603050405020304" pitchFamily="18" charset="0"/>
                  </a:rPr>
                  <a:t>Execution</a:t>
                </a:r>
                <a:r>
                  <a:rPr lang="en-US" altLang="zh-CN" sz="1050" b="1" dirty="0">
                    <a:solidFill>
                      <a:srgbClr val="ED5C57"/>
                    </a:solidFill>
                    <a:latin typeface="Times New Roman" panose="02020603050405020304" pitchFamily="18" charset="0"/>
                    <a:ea typeface="DengXian Regular"/>
                    <a:cs typeface="Times New Roman" panose="02020603050405020304" pitchFamily="18" charset="0"/>
                  </a:rPr>
                  <a:t> time certificate</a:t>
                </a:r>
                <a:endParaRPr lang="zh-CN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685800"/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L. Wu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 and R.D. Braatz,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Direct Optimization Algorithm for Input-Constrained MPC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in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IEEE </a:t>
                </a:r>
                <a:r>
                  <a:rPr lang="en-US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TAC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2025.</a:t>
                </a:r>
                <a:endParaRPr lang="zh-CN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685800"/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5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 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L. Wu 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and R.D. Braatz,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Quadratic Programming Algorithm with </a:t>
                </a:r>
                <a14:m>
                  <m:oMath xmlns:m="http://schemas.openxmlformats.org/officeDocument/2006/math">
                    <m:r>
                      <a:rPr lang="en-US" altLang="zh-CN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Time Complexity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in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IEEE </a:t>
                </a:r>
                <a:r>
                  <a:rPr lang="en-US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TAC 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(in press)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685800"/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6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L. Wu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et. al.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EIQP: Execution-time-certified and Infeasibility-detecting QP Solver", in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 IEEE </a:t>
                </a:r>
                <a:r>
                  <a:rPr lang="en-US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TAC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2025</a:t>
                </a:r>
                <a:endParaRPr lang="en-US" altLang="zh-CN" sz="1050" dirty="0">
                  <a:solidFill>
                    <a:srgbClr val="000000"/>
                  </a:solidFill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7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]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L. Wu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et. al.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Time-certified Predictor-corrector IPM Algorithm for Box-QP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in </a:t>
                </a:r>
                <a:r>
                  <a:rPr lang="zh-CN" altLang="zh-CN" sz="105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IEEE Control Systems Letters</a:t>
                </a:r>
                <a:r>
                  <a:rPr lang="zh-CN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0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2025.</a:t>
                </a:r>
                <a:endParaRPr lang="zh-CN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C6953C0E-F92C-1533-EA8A-B9A6594FA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621" y="3560864"/>
                <a:ext cx="4578857" cy="1454244"/>
              </a:xfrm>
              <a:prstGeom prst="rect">
                <a:avLst/>
              </a:prstGeom>
              <a:blipFill>
                <a:blip r:embed="rId4"/>
                <a:stretch>
                  <a:fillRect l="-266" t="-2510" b="-50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圆角矩形 24">
            <a:extLst>
              <a:ext uri="{FF2B5EF4-FFF2-40B4-BE49-F238E27FC236}">
                <a16:creationId xmlns:a16="http://schemas.microsoft.com/office/drawing/2014/main" id="{E555BCEF-8953-A64C-8966-40A49F800C04}"/>
              </a:ext>
            </a:extLst>
          </p:cNvPr>
          <p:cNvSpPr/>
          <p:nvPr/>
        </p:nvSpPr>
        <p:spPr>
          <a:xfrm>
            <a:off x="32287" y="2268004"/>
            <a:ext cx="4817217" cy="2823162"/>
          </a:xfrm>
          <a:prstGeom prst="roundRect">
            <a:avLst>
              <a:gd name="adj" fmla="val 11307"/>
            </a:avLst>
          </a:prstGeom>
          <a:noFill/>
          <a:ln w="25400">
            <a:solidFill>
              <a:schemeClr val="bg1">
                <a:lumMod val="75000"/>
                <a:alpha val="531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7D8519-8119-111E-E6B0-1061FC2DDB8D}"/>
              </a:ext>
            </a:extLst>
          </p:cNvPr>
          <p:cNvSpPr txBox="1"/>
          <p:nvPr/>
        </p:nvSpPr>
        <p:spPr>
          <a:xfrm>
            <a:off x="1818124" y="1939167"/>
            <a:ext cx="120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5"/>
                </a:solidFill>
              </a:rPr>
              <a:t>Control</a:t>
            </a:r>
            <a:endParaRPr kumimoji="1" lang="zh-CN" altLang="en-US" b="1" dirty="0">
              <a:solidFill>
                <a:schemeClr val="accent5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1A937A-ABBE-26D8-1278-378BD2041335}"/>
              </a:ext>
            </a:extLst>
          </p:cNvPr>
          <p:cNvSpPr txBox="1"/>
          <p:nvPr/>
        </p:nvSpPr>
        <p:spPr>
          <a:xfrm>
            <a:off x="4973002" y="1390710"/>
            <a:ext cx="409505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8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] 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L. Wu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et. al.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Arbitrarily Small Execution-Time Certificate: what was missed in Analog Optimization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”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in </a:t>
            </a:r>
            <a:r>
              <a:rPr lang="zh-CN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IEEE </a:t>
            </a:r>
            <a:r>
              <a:rPr lang="en-US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TAC</a:t>
            </a:r>
            <a:r>
              <a:rPr lang="zh-CN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2025.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[*] </a:t>
            </a:r>
            <a:r>
              <a:rPr lang="en-US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L. Wu,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</a:t>
            </a:r>
            <a:r>
              <a:rPr lang="en-US" altLang="zh-CN" sz="1050" dirty="0" err="1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XCo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 Factorization-free ADMM Solver for Extreme-scale Conic Optimization”, ongoing.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[*] </a:t>
            </a:r>
            <a:r>
              <a:rPr lang="en-US" altLang="zh-CN" sz="1050" b="1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L. Wu, 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“CCQP: An Efficient Complementarity Constrained Optimization Program Solver for Mixed-Integer MPC”, ongoing.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25538E7B-95E0-5E1F-B08F-351935DDD983}"/>
              </a:ext>
            </a:extLst>
          </p:cNvPr>
          <p:cNvSpPr/>
          <p:nvPr/>
        </p:nvSpPr>
        <p:spPr>
          <a:xfrm>
            <a:off x="4963444" y="715753"/>
            <a:ext cx="4148270" cy="1800811"/>
          </a:xfrm>
          <a:prstGeom prst="roundRect">
            <a:avLst>
              <a:gd name="adj" fmla="val 7867"/>
            </a:avLst>
          </a:prstGeom>
          <a:noFill/>
          <a:ln w="25400">
            <a:solidFill>
              <a:schemeClr val="bg1">
                <a:lumMod val="75000"/>
                <a:alpha val="531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529E655-08A1-BAC0-DD83-F7D12419A189}"/>
              </a:ext>
            </a:extLst>
          </p:cNvPr>
          <p:cNvSpPr txBox="1"/>
          <p:nvPr/>
        </p:nvSpPr>
        <p:spPr>
          <a:xfrm>
            <a:off x="5537844" y="333701"/>
            <a:ext cx="179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6"/>
                </a:solidFill>
              </a:rPr>
              <a:t>Optimization</a:t>
            </a:r>
            <a:endParaRPr kumimoji="1" lang="zh-CN" altLang="en-US" b="1" dirty="0">
              <a:solidFill>
                <a:schemeClr val="accent6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9B8DEE4-1B40-EC17-C40B-A75251C47227}"/>
              </a:ext>
            </a:extLst>
          </p:cNvPr>
          <p:cNvSpPr txBox="1"/>
          <p:nvPr/>
        </p:nvSpPr>
        <p:spPr>
          <a:xfrm>
            <a:off x="7062095" y="859988"/>
            <a:ext cx="1640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50" b="1" dirty="0">
                <a:solidFill>
                  <a:schemeClr val="accent1"/>
                </a:solidFill>
              </a:rPr>
              <a:t>Analog</a:t>
            </a:r>
            <a:r>
              <a:rPr kumimoji="1" lang="en-US" altLang="zh-CN" sz="1050" dirty="0">
                <a:solidFill>
                  <a:schemeClr val="accent1"/>
                </a:solidFill>
              </a:rPr>
              <a:t> </a:t>
            </a:r>
            <a:r>
              <a:rPr kumimoji="1" lang="en-US" altLang="zh-CN" sz="1050" b="1" dirty="0">
                <a:solidFill>
                  <a:schemeClr val="accent1"/>
                </a:solidFill>
              </a:rPr>
              <a:t>physical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C3C5CCF-C776-D620-F2A2-5102A678EA32}"/>
                  </a:ext>
                </a:extLst>
              </p:cNvPr>
              <p:cNvSpPr txBox="1"/>
              <p:nvPr/>
            </p:nvSpPr>
            <p:spPr>
              <a:xfrm>
                <a:off x="6600721" y="905481"/>
                <a:ext cx="542264" cy="262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9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kumimoji="1" lang="en-US" altLang="zh-CN" sz="9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9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9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C3C5CCF-C776-D620-F2A2-5102A678E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721" y="905481"/>
                <a:ext cx="542264" cy="262957"/>
              </a:xfrm>
              <a:prstGeom prst="rect">
                <a:avLst/>
              </a:prstGeom>
              <a:blipFill>
                <a:blip r:embed="rId5"/>
                <a:stretch>
                  <a:fillRect l="-4494" t="-2326" r="-6742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5E285E5-0C95-42C1-B10B-38F210B57037}"/>
              </a:ext>
            </a:extLst>
          </p:cNvPr>
          <p:cNvCxnSpPr>
            <a:cxnSpLocks/>
          </p:cNvCxnSpPr>
          <p:nvPr/>
        </p:nvCxnSpPr>
        <p:spPr>
          <a:xfrm>
            <a:off x="6272330" y="1053241"/>
            <a:ext cx="328391" cy="0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41304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6A4379C-5170-3257-B39B-0AF3C404F3AC}"/>
              </a:ext>
            </a:extLst>
          </p:cNvPr>
          <p:cNvGrpSpPr/>
          <p:nvPr/>
        </p:nvGrpSpPr>
        <p:grpSpPr>
          <a:xfrm>
            <a:off x="5266237" y="813143"/>
            <a:ext cx="1010918" cy="516727"/>
            <a:chOff x="6359914" y="2691007"/>
            <a:chExt cx="1347891" cy="688969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3B664DB9-D560-DB2F-C8F9-788DBD08BFF1}"/>
                </a:ext>
              </a:extLst>
            </p:cNvPr>
            <p:cNvSpPr/>
            <p:nvPr/>
          </p:nvSpPr>
          <p:spPr>
            <a:xfrm>
              <a:off x="6359914" y="2691007"/>
              <a:ext cx="1341456" cy="6889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bg1">
                  <a:lumMod val="75000"/>
                  <a:alpha val="53132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620AFFE-091B-691E-8082-3C8510F8B921}"/>
                    </a:ext>
                  </a:extLst>
                </p:cNvPr>
                <p:cNvSpPr txBox="1"/>
                <p:nvPr/>
              </p:nvSpPr>
              <p:spPr>
                <a:xfrm>
                  <a:off x="6368641" y="2737056"/>
                  <a:ext cx="9492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1" lang="en-US" altLang="zh-CN" sz="135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35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3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kumimoji="1" lang="zh-CN" altLang="en-US" sz="1350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D620AFFE-091B-691E-8082-3C8510F8B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641" y="2737056"/>
                  <a:ext cx="94923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274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3E99793-4961-B04C-84CF-AFBB08703830}"/>
                    </a:ext>
                  </a:extLst>
                </p:cNvPr>
                <p:cNvSpPr txBox="1"/>
                <p:nvPr/>
              </p:nvSpPr>
              <p:spPr>
                <a:xfrm>
                  <a:off x="6359914" y="3060105"/>
                  <a:ext cx="13478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kumimoji="1" lang="en-US" altLang="zh-CN" sz="135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≤0</m:t>
                        </m:r>
                      </m:oMath>
                    </m:oMathPara>
                  </a14:m>
                  <a:endParaRPr kumimoji="1" lang="zh-CN" altLang="en-US" sz="135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3E99793-4961-B04C-84CF-AFBB087038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914" y="3060105"/>
                  <a:ext cx="134789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05" r="-3012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F62C2706-0C5E-203D-166B-37776232FDE3}"/>
              </a:ext>
            </a:extLst>
          </p:cNvPr>
          <p:cNvSpPr/>
          <p:nvPr/>
        </p:nvSpPr>
        <p:spPr>
          <a:xfrm>
            <a:off x="4976884" y="2853077"/>
            <a:ext cx="4092522" cy="2238087"/>
          </a:xfrm>
          <a:prstGeom prst="roundRect">
            <a:avLst>
              <a:gd name="adj" fmla="val 13212"/>
            </a:avLst>
          </a:prstGeom>
          <a:noFill/>
          <a:ln w="25400">
            <a:solidFill>
              <a:schemeClr val="bg1">
                <a:lumMod val="75000"/>
                <a:alpha val="531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44F96BF-EDA7-5108-B781-470FF67836DA}"/>
              </a:ext>
            </a:extLst>
          </p:cNvPr>
          <p:cNvSpPr txBox="1"/>
          <p:nvPr/>
        </p:nvSpPr>
        <p:spPr>
          <a:xfrm>
            <a:off x="5635179" y="2490474"/>
            <a:ext cx="120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4"/>
                </a:solidFill>
              </a:rPr>
              <a:t>Learning</a:t>
            </a:r>
            <a:endParaRPr kumimoji="1" lang="zh-CN" altLang="en-US" b="1" dirty="0">
              <a:solidFill>
                <a:schemeClr val="accent4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704D3ED-371E-38A9-4FA3-F950AC07780A}"/>
              </a:ext>
            </a:extLst>
          </p:cNvPr>
          <p:cNvSpPr txBox="1"/>
          <p:nvPr/>
        </p:nvSpPr>
        <p:spPr>
          <a:xfrm>
            <a:off x="5398553" y="3100937"/>
            <a:ext cx="3358760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*] </a:t>
            </a:r>
            <a:r>
              <a:rPr lang="en-US" altLang="zh-C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Wu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Least-Squares Multi-Step Koopman Operator for Model Predictive Control”, submitted to </a:t>
            </a:r>
            <a:r>
              <a:rPr lang="en-US" altLang="zh-CN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Automatica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38254C3-3BEC-3BD9-380F-9B78006A426D}"/>
              </a:ext>
            </a:extLst>
          </p:cNvPr>
          <p:cNvSpPr txBox="1"/>
          <p:nvPr/>
        </p:nvSpPr>
        <p:spPr>
          <a:xfrm>
            <a:off x="5216425" y="2925176"/>
            <a:ext cx="1919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accent4"/>
                </a:solidFill>
              </a:rPr>
              <a:t>Learning to  Model</a:t>
            </a:r>
            <a:endParaRPr kumimoji="1"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8FB3DDE-36F0-EBA0-FCCE-88CA39BDF093}"/>
              </a:ext>
            </a:extLst>
          </p:cNvPr>
          <p:cNvSpPr txBox="1"/>
          <p:nvPr/>
        </p:nvSpPr>
        <p:spPr>
          <a:xfrm>
            <a:off x="5216425" y="3670171"/>
            <a:ext cx="2137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accent4"/>
                </a:solidFill>
              </a:rPr>
              <a:t>Learning to  Optimize</a:t>
            </a:r>
            <a:endParaRPr kumimoji="1"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B09708C-F9B8-AA05-5A3C-D6D9E7DF8115}"/>
              </a:ext>
            </a:extLst>
          </p:cNvPr>
          <p:cNvSpPr txBox="1"/>
          <p:nvPr/>
        </p:nvSpPr>
        <p:spPr>
          <a:xfrm>
            <a:off x="5398553" y="3878680"/>
            <a:ext cx="35134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[*] L. Wu, “A Trustworthy and Self-supervised Online/Offline Neural Convex Optimization (and HJB) Solver”, ongoing.</a:t>
            </a:r>
          </a:p>
          <a:p>
            <a:endParaRPr lang="zh-CN" altLang="en-US" sz="105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7324CE2-30A0-1851-218D-26646BCBFE7A}"/>
              </a:ext>
            </a:extLst>
          </p:cNvPr>
          <p:cNvSpPr txBox="1"/>
          <p:nvPr/>
        </p:nvSpPr>
        <p:spPr>
          <a:xfrm>
            <a:off x="5412098" y="4672685"/>
            <a:ext cx="326817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[*] L. Wu, “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EKF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 for Large-scale Deep Neural Networks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</a:t>
            </a:r>
            <a:r>
              <a:rPr lang="en-US" altLang="zh-CN" sz="1050" dirty="0">
                <a:solidFill>
                  <a:srgbClr val="000000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ongoing.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DCC4298-7859-F92C-DA88-23B7A25C7632}"/>
              </a:ext>
            </a:extLst>
          </p:cNvPr>
          <p:cNvSpPr txBox="1"/>
          <p:nvPr/>
        </p:nvSpPr>
        <p:spPr>
          <a:xfrm>
            <a:off x="4928642" y="4449705"/>
            <a:ext cx="3157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schemeClr val="accent4"/>
                </a:solidFill>
              </a:rPr>
              <a:t>Optimizer for DNN Training</a:t>
            </a:r>
            <a:endParaRPr kumimoji="1" lang="zh-CN" altLang="en-US" sz="1200" b="1" dirty="0">
              <a:solidFill>
                <a:schemeClr val="accent4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C6A6E7A-D324-8941-1A2C-E131B59ECFDF}"/>
              </a:ext>
            </a:extLst>
          </p:cNvPr>
          <p:cNvSpPr txBox="1"/>
          <p:nvPr/>
        </p:nvSpPr>
        <p:spPr>
          <a:xfrm>
            <a:off x="2004638" y="429093"/>
            <a:ext cx="326159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Liang Wu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&amp; experiences</a:t>
            </a:r>
          </a:p>
          <a:p>
            <a:pPr marL="214313" indent="-214313">
              <a:buFont typeface="Wingdings" pitchFamily="2" charset="2"/>
              <a:buChar char="n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2018-2023, PhD, IMT Lucca 2023-2025, Postdoc at MIT</a:t>
            </a:r>
          </a:p>
          <a:p>
            <a:pPr marL="214313" indent="-214313">
              <a:buFont typeface="Wingdings" pitchFamily="2" charset="2"/>
              <a:buChar char="n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2025-present, Postdoc at JHU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96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PDE optimization and control via Geometric Neural Operators (GNO) and Koopman Operators (KO)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r>
              <a:rPr lang="en-US" sz="1600" b="1" dirty="0" err="1"/>
              <a:t>SciML</a:t>
            </a:r>
            <a:r>
              <a:rPr lang="en-US" sz="1600" b="1" dirty="0"/>
              <a:t> Course</a:t>
            </a:r>
          </a:p>
          <a:p>
            <a:pPr lvl="1"/>
            <a:r>
              <a:rPr lang="en-US" sz="1600" dirty="0">
                <a:hlinkClick r:id="rId2"/>
              </a:rPr>
              <a:t>https://github.com/drgona/SciML-Course</a:t>
            </a:r>
            <a:r>
              <a:rPr lang="en-US" sz="16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54ADE-B969-3363-C956-62EC987AEB1C}"/>
              </a:ext>
            </a:extLst>
          </p:cNvPr>
          <p:cNvSpPr txBox="1"/>
          <p:nvPr/>
        </p:nvSpPr>
        <p:spPr>
          <a:xfrm>
            <a:off x="5556848" y="4182163"/>
            <a:ext cx="229035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hlinkClick r:id="rId5"/>
              </a:rPr>
              <a:t>drgona.github.io/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hlinkClick r:id="rId6"/>
              </a:rPr>
              <a:t>jdrgona1@jh.edu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7614-0C44-4559-10A8-B8F3BDA4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402E7-062B-4073-4AE5-A81623EB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B18E-3E8D-670A-6BF5-D3B165D90930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46E449-2210-656D-AA36-3C6693A7EF1F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9358A-722B-7B57-6427-1A76C53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2590728"/>
            <a:ext cx="7228114" cy="208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AE197-A3AC-7130-571C-AE239BA8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36-1F22-E62D-A0A9-DEA630D2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9B4A9-3FD9-4CDE-C166-4FEA715D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09191-93FB-5360-1810-B19E21CC2AF5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C0A138A-0454-84B7-A937-3855ECA44538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Time-Integrated Neural Operator (TI-</a:t>
            </a:r>
            <a:r>
              <a:rPr lang="en-US" sz="2000" dirty="0" err="1"/>
              <a:t>DeepOnet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F8BBD-C15F-6D3E-1B5E-8EAC851F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47180-E712-B743-DCD4-3C24E92E4DCB}"/>
              </a:ext>
            </a:extLst>
          </p:cNvPr>
          <p:cNvSpPr/>
          <p:nvPr/>
        </p:nvSpPr>
        <p:spPr>
          <a:xfrm>
            <a:off x="114300" y="792807"/>
            <a:ext cx="4109357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7EC06-9ADB-11CF-9CF4-F4C1A8B47A1A}"/>
              </a:ext>
            </a:extLst>
          </p:cNvPr>
          <p:cNvSpPr/>
          <p:nvPr/>
        </p:nvSpPr>
        <p:spPr>
          <a:xfrm>
            <a:off x="6818811" y="740556"/>
            <a:ext cx="2274026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6B48B-A010-BF93-D521-F7BE1F7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76" y="2811471"/>
            <a:ext cx="6093181" cy="959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D773B-A3F6-A5C2-875F-6D0F7A1671F5}"/>
              </a:ext>
            </a:extLst>
          </p:cNvPr>
          <p:cNvSpPr txBox="1"/>
          <p:nvPr/>
        </p:nvSpPr>
        <p:spPr>
          <a:xfrm>
            <a:off x="607909" y="3549093"/>
            <a:ext cx="8187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NimbusRomNo9L-Regu"/>
              </a:rPr>
              <a:t>denotes element-wise multiplication</a:t>
            </a:r>
          </a:p>
          <a:p>
            <a:r>
              <a:rPr lang="en-US" dirty="0">
                <a:latin typeface="NimbusRomNo9L-Regu"/>
              </a:rPr>
              <a:t>      is a state branch net encoding the state field</a:t>
            </a:r>
          </a:p>
          <a:p>
            <a:r>
              <a:rPr lang="en-US" i="1" dirty="0">
                <a:latin typeface="NimbusRomNo9L-Regu"/>
              </a:rPr>
              <a:t>     </a:t>
            </a:r>
            <a:r>
              <a:rPr lang="en-US" dirty="0">
                <a:latin typeface="NimbusRomNo9L-Regu"/>
              </a:rPr>
              <a:t> is a control branch net encoding the control function</a:t>
            </a:r>
          </a:p>
          <a:p>
            <a:r>
              <a:rPr lang="en-US" dirty="0">
                <a:latin typeface="NimbusRomNo9L-Regu"/>
              </a:rPr>
              <a:t>      is a trunk net encoding the solution at the collocation points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4221EB-35F7-73AA-487D-10CB8BE5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849689"/>
            <a:ext cx="224347" cy="275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E7DD-03E2-1F13-8218-C072C8E29E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18"/>
          <a:stretch>
            <a:fillRect/>
          </a:stretch>
        </p:blipFill>
        <p:spPr>
          <a:xfrm>
            <a:off x="738545" y="4141957"/>
            <a:ext cx="212736" cy="284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7E3DE-D072-1A87-6AAC-0EFA9EABBB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46" b="-1"/>
          <a:stretch>
            <a:fillRect/>
          </a:stretch>
        </p:blipFill>
        <p:spPr>
          <a:xfrm>
            <a:off x="726671" y="4428543"/>
            <a:ext cx="217130" cy="295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F70C9-2D27-26D3-9807-4CFF93413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787" y="4371105"/>
            <a:ext cx="142325" cy="297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70F44D-3A3B-2A63-B4AE-A9F7CDC3F5F5}"/>
              </a:ext>
            </a:extLst>
          </p:cNvPr>
          <p:cNvSpPr txBox="1"/>
          <p:nvPr/>
        </p:nvSpPr>
        <p:spPr>
          <a:xfrm>
            <a:off x="552994" y="2459108"/>
            <a:ext cx="8094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TI-</a:t>
            </a:r>
            <a:r>
              <a:rPr lang="en-US" sz="1800" dirty="0" err="1"/>
              <a:t>DeepOnet</a:t>
            </a:r>
            <a:r>
              <a:rPr lang="en-US" dirty="0"/>
              <a:t>: </a:t>
            </a:r>
            <a:r>
              <a:rPr lang="en-US" sz="1800" dirty="0"/>
              <a:t>PDE surrogate based on method-of-lines spatial discretization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0944-C394-4EB3-6753-4A28702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ED9C-7B01-4569-D5E2-F52ABA63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C974B-A92D-8F7E-8844-03FBD358EF6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25DFBC-49BF-712F-AD49-F12FAE64875D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Formulation of DPC with TI-</a:t>
            </a:r>
            <a:r>
              <a:rPr lang="en-US" sz="2000" dirty="0" err="1"/>
              <a:t>DeepOnet</a:t>
            </a:r>
            <a:r>
              <a:rPr lang="en-US" sz="20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65EB-2613-371C-B018-0F77EBE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ED8-9257-047A-E3A2-3128B12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58" y="2922417"/>
            <a:ext cx="7216685" cy="1746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B9208-5081-08C1-0F61-0B037853EAE0}"/>
              </a:ext>
            </a:extLst>
          </p:cNvPr>
          <p:cNvSpPr txBox="1"/>
          <p:nvPr/>
        </p:nvSpPr>
        <p:spPr>
          <a:xfrm>
            <a:off x="749058" y="2472466"/>
            <a:ext cx="7171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Discretize then optimize reformulation of the PDE control problem: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498DF-972F-8E5A-80CF-839209E3F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673E6-F12A-925F-317A-8C6B1D06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D5535-4C62-1724-39B7-6E6E59CBA97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5DF4D86-CB9E-734B-1738-3A6B1CA3ED00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Training Algorithms for TI-</a:t>
            </a:r>
            <a:r>
              <a:rPr lang="en-US" sz="2000" dirty="0" err="1"/>
              <a:t>DeepOnet</a:t>
            </a:r>
            <a:r>
              <a:rPr lang="en-US" sz="2000" dirty="0"/>
              <a:t> and DPC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FF394E-D74B-4E1C-EF5C-3985A11A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5" y="836955"/>
            <a:ext cx="8929635" cy="3190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941848-359B-2EE7-8A35-5F34E307CC86}"/>
              </a:ext>
            </a:extLst>
          </p:cNvPr>
          <p:cNvSpPr txBox="1"/>
          <p:nvPr/>
        </p:nvSpPr>
        <p:spPr>
          <a:xfrm>
            <a:off x="648803" y="4272975"/>
            <a:ext cx="80448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JAX implementation: </a:t>
            </a:r>
            <a:r>
              <a:rPr lang="en-US" sz="1600" dirty="0">
                <a:hlinkClick r:id="rId4"/>
              </a:rPr>
              <a:t>https://github.com/Centrum-IntelliPhysics/PDEControl_DPC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27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FB5A-E382-3CD3-E6AA-5A178AC2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462CD-D1FD-6091-C460-F29FBD1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60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39E872-12D3-B61B-1EE9-A8D473802CF3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8E5CC-6EA0-9255-A5EC-33FE2AC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F6DC-BA0C-D212-FD8D-8D2A9D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18"/>
          <a:stretch>
            <a:fillRect/>
          </a:stretch>
        </p:blipFill>
        <p:spPr>
          <a:xfrm>
            <a:off x="4545202" y="2684284"/>
            <a:ext cx="4339491" cy="2065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8E62-EAE3-CC53-DC9B-6215DCFF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/>
          <a:stretch>
            <a:fillRect/>
          </a:stretch>
        </p:blipFill>
        <p:spPr>
          <a:xfrm>
            <a:off x="259307" y="2694851"/>
            <a:ext cx="4203511" cy="2054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40D03-6F39-CC5B-191A-AEACC33712A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687B2-4D45-691E-CCD5-75F26CBA03CA}"/>
              </a:ext>
            </a:extLst>
          </p:cNvPr>
          <p:cNvSpPr txBox="1"/>
          <p:nvPr/>
        </p:nvSpPr>
        <p:spPr>
          <a:xfrm>
            <a:off x="1073120" y="2390921"/>
            <a:ext cx="29074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Heat equation tracking control</a:t>
            </a:r>
            <a:endParaRPr lang="en-US" sz="1375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B5C17-8E93-1CBE-7149-4FE0A0128297}"/>
              </a:ext>
            </a:extLst>
          </p:cNvPr>
          <p:cNvSpPr txBox="1"/>
          <p:nvPr/>
        </p:nvSpPr>
        <p:spPr>
          <a:xfrm>
            <a:off x="5090616" y="2390920"/>
            <a:ext cx="32572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Fisher-KPP population density control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1715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4D53-EE38-56AA-4113-F679E93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4429-BD54-E7A7-DDB7-743C231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0A3A-F763-18BB-6F69-E07F02F85A56}"/>
              </a:ext>
            </a:extLst>
          </p:cNvPr>
          <p:cNvSpPr txBox="1"/>
          <p:nvPr/>
        </p:nvSpPr>
        <p:spPr>
          <a:xfrm>
            <a:off x="1049383" y="3154720"/>
            <a:ext cx="23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9E08B-BBCC-154C-1E43-83AEAA7D88C4}"/>
              </a:ext>
            </a:extLst>
          </p:cNvPr>
          <p:cNvSpPr txBox="1"/>
          <p:nvPr/>
        </p:nvSpPr>
        <p:spPr>
          <a:xfrm>
            <a:off x="5581457" y="3161470"/>
            <a:ext cx="2686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7BB76B7-1031-BF9E-AED3-A154F6B4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505-B215-48C1-8856-7D259A1F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3782532" y="1520117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897C54-A358-A79E-081D-90163F21A1E5}"/>
              </a:ext>
            </a:extLst>
          </p:cNvPr>
          <p:cNvSpPr txBox="1"/>
          <p:nvPr/>
        </p:nvSpPr>
        <p:spPr>
          <a:xfrm>
            <a:off x="3912456" y="3158716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EC190479-433A-0EEC-CA4A-19BE7B42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6020667" y="1527740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DA405D68-2092-DE82-B25C-E6C39D2E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1206D-95D8-661D-B6D9-7C40CFE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FB8135D7-1211-6AE4-8A3E-4D08513D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1473270" y="1539572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71D4-FF37-400C-EB0D-AAF7834C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A938-93B8-3610-709B-6DC92B6D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3B1-20F1-5130-9C11-829DB1C7ADB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Ján </a:t>
            </a:r>
            <a:r>
              <a:rPr lang="en-US" sz="1000" i="1" dirty="0" err="1"/>
              <a:t>Boldocký</a:t>
            </a:r>
            <a:r>
              <a:rPr lang="en-US" sz="1000" i="1" dirty="0"/>
              <a:t>, Shahriar </a:t>
            </a:r>
            <a:r>
              <a:rPr lang="en-US" sz="1000" i="1" dirty="0" err="1"/>
              <a:t>Dadras</a:t>
            </a:r>
            <a:r>
              <a:rPr lang="en-US" sz="1000" i="1" dirty="0"/>
              <a:t> Javan, Martin Gulan, Martin </a:t>
            </a:r>
            <a:r>
              <a:rPr lang="en-US" sz="1000" i="1" dirty="0" err="1"/>
              <a:t>Mönnigmann</a:t>
            </a:r>
            <a:r>
              <a:rPr lang="en-US" sz="1000" i="1" dirty="0"/>
              <a:t>, Ján </a:t>
            </a:r>
            <a:r>
              <a:rPr lang="en-US" sz="1000" i="1" dirty="0" err="1"/>
              <a:t>Drgoňa</a:t>
            </a:r>
            <a:r>
              <a:rPr lang="en-US" sz="1000" i="1" dirty="0"/>
              <a:t>, "Learning to Solve Parametric Mixed-Integer Optimal Control Problems via Differentiable Predictive Control," arXiv:2506.19646,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FC02EF-36A4-70B5-279C-28A312A6EE14}"/>
              </a:ext>
            </a:extLst>
          </p:cNvPr>
          <p:cNvSpPr txBox="1">
            <a:spLocks/>
          </p:cNvSpPr>
          <p:nvPr/>
        </p:nvSpPr>
        <p:spPr>
          <a:xfrm>
            <a:off x="1124043" y="169334"/>
            <a:ext cx="7824014" cy="392687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Mixed-Integer Differentiable Predictive Control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27508665-ED69-BF71-B7C3-49D469D7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" y="735986"/>
            <a:ext cx="9064001" cy="1472130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7D72B034-D8A1-9FCB-5AEB-5450F747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" y="2502297"/>
            <a:ext cx="5005700" cy="1993875"/>
          </a:xfrm>
          <a:prstGeom prst="rect">
            <a:avLst/>
          </a:prstGeom>
        </p:spPr>
      </p:pic>
      <p:pic>
        <p:nvPicPr>
          <p:cNvPr id="20" name="Picture 1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C156BCB-D396-D0F3-29E6-F50C8968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98" y="2227081"/>
            <a:ext cx="3966301" cy="25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78FA-22EA-E1EC-64D4-344EF5D1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3F488-5441-A138-BC48-277A8746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63</a:t>
            </a:fld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3005DEF-C727-6154-AE65-487F3804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Mixed-Integer Differentiable Predictive Control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6F276-CF65-A19C-B437-DDC015D5F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002054" y="1609016"/>
            <a:ext cx="1562314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73A54-870A-7DBE-4CE8-6CA07F495640}"/>
              </a:ext>
            </a:extLst>
          </p:cNvPr>
          <p:cNvSpPr txBox="1"/>
          <p:nvPr/>
        </p:nvSpPr>
        <p:spPr>
          <a:xfrm>
            <a:off x="7131978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A25D12B8-072C-DE7E-3F94-1DA5D92D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994252" y="3975545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C8071-9143-EA88-5C9B-40A684AAF277}"/>
              </a:ext>
            </a:extLst>
          </p:cNvPr>
          <p:cNvSpPr txBox="1"/>
          <p:nvPr/>
        </p:nvSpPr>
        <p:spPr>
          <a:xfrm>
            <a:off x="5172892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Mönnigmann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Martin Mönnigmann – Lehrstuhl für Regelungstechnik und ...">
            <a:extLst>
              <a:ext uri="{FF2B5EF4-FFF2-40B4-BE49-F238E27FC236}">
                <a16:creationId xmlns:a16="http://schemas.microsoft.com/office/drawing/2014/main" id="{EEAD73BE-9003-E709-BBA2-2817DDB7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6403"/>
          <a:stretch>
            <a:fillRect/>
          </a:stretch>
        </p:blipFill>
        <p:spPr bwMode="auto">
          <a:xfrm>
            <a:off x="5296654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uhr-universitaet-bochum - katapult – Karriere Messen">
            <a:extLst>
              <a:ext uri="{FF2B5EF4-FFF2-40B4-BE49-F238E27FC236}">
                <a16:creationId xmlns:a16="http://schemas.microsoft.com/office/drawing/2014/main" id="{8B472AF0-DFCB-631B-5FF0-D68F536D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49" y="3646774"/>
            <a:ext cx="2714479" cy="20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lovak University of Technology in Bratislava - OU">
            <a:extLst>
              <a:ext uri="{FF2B5EF4-FFF2-40B4-BE49-F238E27FC236}">
                <a16:creationId xmlns:a16="http://schemas.microsoft.com/office/drawing/2014/main" id="{402B2E15-F17C-B8C3-3D59-9489FD14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8" y="4137254"/>
            <a:ext cx="1807708" cy="9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CE8526-BCB3-6600-F2AB-B4B68B624E5C}"/>
              </a:ext>
            </a:extLst>
          </p:cNvPr>
          <p:cNvSpPr txBox="1"/>
          <p:nvPr/>
        </p:nvSpPr>
        <p:spPr>
          <a:xfrm>
            <a:off x="3418458" y="3258843"/>
            <a:ext cx="1715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Gulan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F9CAC-E3D7-93F3-DF8A-339E66E1A740}"/>
              </a:ext>
            </a:extLst>
          </p:cNvPr>
          <p:cNvSpPr txBox="1"/>
          <p:nvPr/>
        </p:nvSpPr>
        <p:spPr>
          <a:xfrm>
            <a:off x="1702918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Shahriar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Dadras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Javan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DFE77-21C3-6158-5DD1-0CFBBBC30370}"/>
              </a:ext>
            </a:extLst>
          </p:cNvPr>
          <p:cNvSpPr txBox="1"/>
          <p:nvPr/>
        </p:nvSpPr>
        <p:spPr>
          <a:xfrm>
            <a:off x="155837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Boldocký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088" name="Picture 16" descr="Martin Gulan - Professor at Slovak University of Technology | LinkedIn">
            <a:extLst>
              <a:ext uri="{FF2B5EF4-FFF2-40B4-BE49-F238E27FC236}">
                <a16:creationId xmlns:a16="http://schemas.microsoft.com/office/drawing/2014/main" id="{88F2DE08-8FEC-E6D9-F49B-C4F72A27C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6711"/>
          <a:stretch>
            <a:fillRect/>
          </a:stretch>
        </p:blipFill>
        <p:spPr bwMode="auto">
          <a:xfrm>
            <a:off x="3550010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4C740CB-19DF-65A8-31E3-F7494565F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6995" r="2022" b="8027"/>
          <a:stretch>
            <a:fillRect/>
          </a:stretch>
        </p:blipFill>
        <p:spPr bwMode="auto">
          <a:xfrm>
            <a:off x="1863634" y="1567351"/>
            <a:ext cx="1433462" cy="164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an Boldocky - PhD. student at Slovak University of Technology | LinkedIn">
            <a:extLst>
              <a:ext uri="{FF2B5EF4-FFF2-40B4-BE49-F238E27FC236}">
                <a16:creationId xmlns:a16="http://schemas.microsoft.com/office/drawing/2014/main" id="{5894D689-971C-B915-2DE7-02AF15ED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7" y="1650275"/>
            <a:ext cx="1561914" cy="15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4599</TotalTime>
  <Words>7026</Words>
  <Application>Microsoft Office PowerPoint</Application>
  <PresentationFormat>On-screen Show (16:9)</PresentationFormat>
  <Paragraphs>986</Paragraphs>
  <Slides>77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95" baseType="lpstr">
      <vt:lpstr>Aptos Narrow</vt:lpstr>
      <vt:lpstr>Arial</vt:lpstr>
      <vt:lpstr>Calibri</vt:lpstr>
      <vt:lpstr>Cambria Math</vt:lpstr>
      <vt:lpstr>CMSY10</vt:lpstr>
      <vt:lpstr>Courier New</vt:lpstr>
      <vt:lpstr>Helvetica</vt:lpstr>
      <vt:lpstr>NimbusRomNo9L-Regu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</vt:lpstr>
      <vt:lpstr>Optimizing Complex Systems is Hard</vt:lpstr>
      <vt:lpstr>Challenge: Heterogenous Software Tools</vt:lpstr>
      <vt:lpstr>Automatic Differentiation (AD) in Machine Learning</vt:lpstr>
      <vt:lpstr>PowerPoint Presentation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Self-Supervised L2C: Differentiable Predictive Control (DPC)</vt:lpstr>
      <vt:lpstr>Differentiable Closed-Loop System</vt:lpstr>
      <vt:lpstr>Differentiable Closed-Loop System </vt:lpstr>
      <vt:lpstr>DPC Policy Optimization Algorithm</vt:lpstr>
      <vt:lpstr>DPC vs Model-based Reinforcement Learning</vt:lpstr>
      <vt:lpstr>DPC vs Model Predictive Control</vt:lpstr>
      <vt:lpstr>NeuroMANCER Scientific Machine Learning Library</vt:lpstr>
      <vt:lpstr>NeuroMANCER Team</vt:lpstr>
      <vt:lpstr>Some Open Challenges  </vt:lpstr>
      <vt:lpstr>Some Open Challenges  </vt:lpstr>
      <vt:lpstr>Neural Differential Algebraic Equations (NDAEs) Problem Formulation</vt:lpstr>
      <vt:lpstr>Learning Neural Differential Algebraic Equations via Operator Splitting</vt:lpstr>
      <vt:lpstr>Tank-Manifold Pump Modeling Problem</vt:lpstr>
      <vt:lpstr>Co-Authors of Learning Neural Differential Algebraic Equations via Operator Splitting</vt:lpstr>
      <vt:lpstr>Some Open Challenges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Co-Authors of Cardinality-Invariant Neural Operator Policies for Scalable PDE Control</vt:lpstr>
      <vt:lpstr>Some Open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Co-Authors of Learning to Control PDEs with Differentiable Predictive Control and Time-Integrated Neural Operators</vt:lpstr>
      <vt:lpstr>PowerPoint Presentation</vt:lpstr>
      <vt:lpstr>Co-Authors of Mixed-Integer Differentiable Predictive Control </vt:lpstr>
      <vt:lpstr>Learning to Control Building Energy System</vt:lpstr>
      <vt:lpstr>Learning to Control Power System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228</cp:revision>
  <dcterms:created xsi:type="dcterms:W3CDTF">2024-09-05T00:30:18Z</dcterms:created>
  <dcterms:modified xsi:type="dcterms:W3CDTF">2026-01-31T03:53:16Z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